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7"/>
  </p:notesMasterIdLst>
  <p:sldIdLst>
    <p:sldId id="257" r:id="rId3"/>
    <p:sldId id="258" r:id="rId4"/>
    <p:sldId id="259" r:id="rId5"/>
    <p:sldId id="270" r:id="rId6"/>
    <p:sldId id="271" r:id="rId7"/>
    <p:sldId id="263" r:id="rId8"/>
    <p:sldId id="269" r:id="rId9"/>
    <p:sldId id="268" r:id="rId10"/>
    <p:sldId id="260" r:id="rId11"/>
    <p:sldId id="261" r:id="rId12"/>
    <p:sldId id="264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8F8F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634" autoAdjust="0"/>
  </p:normalViewPr>
  <p:slideViewPr>
    <p:cSldViewPr>
      <p:cViewPr varScale="1">
        <p:scale>
          <a:sx n="56" d="100"/>
          <a:sy n="56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292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512F1-F859-4972-ACD0-DAEFFE76E29B}" type="datetimeFigureOut">
              <a:rPr lang="en-US" smtClean="0"/>
              <a:pPr/>
              <a:t>10/23/2011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524E-8280-4057-882D-3C1B7F0F794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taobao.org/p/TMTS/wiki/Athena%E6%96%B0%E5%A2%9E%E6%88%AA%E5%9B%BE%E5%8A%9F%E8%83%BD%E4%BD%BF%E7%94%A8%E8%AF%A6%E8%A7%A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一、</a:t>
            </a:r>
            <a:r>
              <a:rPr lang="en-US" b="1" dirty="0" smtClean="0"/>
              <a:t>PC</a:t>
            </a:r>
            <a:r>
              <a:rPr lang="zh-CN" altLang="en-US" b="1" dirty="0" smtClean="0"/>
              <a:t>端</a:t>
            </a: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PC</a:t>
            </a:r>
            <a:r>
              <a:rPr lang="zh-CN" altLang="en-US" dirty="0" smtClean="0"/>
              <a:t>端提供工具集</a:t>
            </a:r>
            <a:r>
              <a:rPr lang="en-US" altLang="zh-CN" dirty="0" err="1" smtClean="0"/>
              <a:t>TmtsToolkit</a:t>
            </a:r>
            <a:r>
              <a:rPr lang="zh-CN" altLang="en-US" dirty="0" smtClean="0"/>
              <a:t>。它负责测试用例的执行和测试结果的收集，包括</a:t>
            </a:r>
            <a:r>
              <a:rPr lang="en-US" altLang="zh-CN" dirty="0" smtClean="0"/>
              <a:t>instrument</a:t>
            </a:r>
            <a:r>
              <a:rPr lang="zh-CN" altLang="en-US" dirty="0" smtClean="0"/>
              <a:t>日志，</a:t>
            </a:r>
            <a:r>
              <a:rPr lang="en-US" altLang="zh-CN" dirty="0" err="1" smtClean="0"/>
              <a:t>TmtsFramework</a:t>
            </a:r>
            <a:r>
              <a:rPr lang="zh-CN" altLang="en-US" dirty="0" smtClean="0"/>
              <a:t>生成的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详细日志，及方便排查问题的截图。</a:t>
            </a:r>
            <a:endParaRPr lang="zh-CN" altLang="en-US" b="1" dirty="0" smtClean="0"/>
          </a:p>
          <a:p>
            <a:r>
              <a:rPr lang="en-US" b="1" dirty="0" smtClean="0"/>
              <a:t>Instrument Runner</a:t>
            </a:r>
          </a:p>
          <a:p>
            <a:r>
              <a:rPr lang="zh-CN" altLang="en-US" dirty="0" smtClean="0"/>
              <a:t>借鉴了</a:t>
            </a:r>
            <a:r>
              <a:rPr lang="en-US" altLang="zh-CN" dirty="0" smtClean="0"/>
              <a:t>Athena</a:t>
            </a:r>
            <a:r>
              <a:rPr lang="zh-CN" altLang="en-US" dirty="0" smtClean="0"/>
              <a:t>开源框架的执行方式，通过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am instrument</a:t>
            </a:r>
            <a:r>
              <a:rPr lang="zh-CN" altLang="en-US" dirty="0" smtClean="0"/>
              <a:t>命令行方式逐个触发测试类中的测试方法。在测试脚本运行完后，收集命令行返回的结果，并对结果进行分析，决定</a:t>
            </a:r>
            <a:r>
              <a:rPr lang="en-US" altLang="zh-CN" dirty="0" smtClean="0"/>
              <a:t>pass/fail</a:t>
            </a:r>
            <a:r>
              <a:rPr lang="zh-CN" altLang="en-US" dirty="0" smtClean="0"/>
              <a:t>。</a:t>
            </a:r>
            <a:endParaRPr lang="en-US" b="1" dirty="0" smtClean="0"/>
          </a:p>
          <a:p>
            <a:r>
              <a:rPr lang="en-US" b="1" dirty="0" smtClean="0"/>
              <a:t>Log Fetcher</a:t>
            </a:r>
          </a:p>
          <a:p>
            <a:r>
              <a:rPr lang="zh-CN" altLang="en-US" dirty="0" smtClean="0"/>
              <a:t>读取</a:t>
            </a:r>
            <a:r>
              <a:rPr lang="en-US" altLang="zh-CN" dirty="0" err="1" smtClean="0"/>
              <a:t>TmtsFramework</a:t>
            </a:r>
            <a:r>
              <a:rPr lang="zh-CN" altLang="en-US" dirty="0" smtClean="0"/>
              <a:t>生成的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详细日志，里面会提供比</a:t>
            </a:r>
            <a:r>
              <a:rPr lang="en-US" altLang="zh-CN" dirty="0" smtClean="0"/>
              <a:t>instrument</a:t>
            </a:r>
            <a:r>
              <a:rPr lang="zh-CN" altLang="en-US" dirty="0" smtClean="0"/>
              <a:t>命令行详细很多的信息，记录测试运行的过程，和失败发生的原因及发生时间。</a:t>
            </a:r>
            <a:endParaRPr lang="en-US" b="1" dirty="0" smtClean="0"/>
          </a:p>
          <a:p>
            <a:r>
              <a:rPr lang="en-US" b="1" dirty="0" smtClean="0"/>
              <a:t>Screen Capture</a:t>
            </a:r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ddmlib</a:t>
            </a:r>
            <a:r>
              <a:rPr lang="zh-CN" altLang="en-US" dirty="0" smtClean="0"/>
              <a:t>库，实现定时截取运行时的图片。并结合</a:t>
            </a:r>
            <a:r>
              <a:rPr lang="en-US" altLang="zh-CN" dirty="0" smtClean="0"/>
              <a:t>Log Fetcher</a:t>
            </a:r>
            <a:r>
              <a:rPr lang="zh-CN" altLang="en-US" dirty="0" smtClean="0"/>
              <a:t>拿到的时间信息，找出错误发生时刻的前后截图，作为错误排查的参考。</a:t>
            </a:r>
            <a:endParaRPr lang="en-US" altLang="zh-CN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二、</a:t>
            </a:r>
            <a:r>
              <a:rPr lang="en-US" b="1" dirty="0" smtClean="0"/>
              <a:t>Device，</a:t>
            </a:r>
            <a:r>
              <a:rPr lang="zh-CN" altLang="en-US" b="1" dirty="0" smtClean="0"/>
              <a:t>手机端</a:t>
            </a:r>
          </a:p>
          <a:p>
            <a:r>
              <a:rPr lang="en-US" altLang="zh-CN" dirty="0" err="1" smtClean="0"/>
              <a:t>TmtsFramework</a:t>
            </a:r>
            <a:r>
              <a:rPr lang="zh-CN" altLang="en-US" dirty="0" smtClean="0"/>
              <a:t>是脚本的基础，大致分为四块：</a:t>
            </a:r>
          </a:p>
          <a:p>
            <a:r>
              <a:rPr lang="en-US" altLang="zh-CN" dirty="0" smtClean="0"/>
              <a:t>1)       </a:t>
            </a:r>
            <a:r>
              <a:rPr lang="en-US" altLang="zh-CN" b="1" dirty="0" smtClean="0"/>
              <a:t>Device</a:t>
            </a:r>
            <a:r>
              <a:rPr lang="zh-CN" altLang="en-US" dirty="0" smtClean="0"/>
              <a:t>，提供屏幕旋转，键盘模拟等功能。</a:t>
            </a:r>
          </a:p>
          <a:p>
            <a:r>
              <a:rPr lang="en-US" altLang="zh-CN" dirty="0" smtClean="0"/>
              <a:t>2)       </a:t>
            </a:r>
            <a:r>
              <a:rPr lang="en-US" altLang="zh-CN" b="1" dirty="0" smtClean="0"/>
              <a:t>View</a:t>
            </a:r>
            <a:r>
              <a:rPr lang="zh-CN" altLang="en-US" dirty="0" smtClean="0"/>
              <a:t>，提供</a:t>
            </a:r>
            <a:r>
              <a:rPr lang="en-US" altLang="zh-CN" dirty="0" err="1" smtClean="0"/>
              <a:t>TmtsView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TmtsTextView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TmtsWebView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TmtsToast</a:t>
            </a:r>
            <a:r>
              <a:rPr lang="zh-CN" altLang="en-US" dirty="0" smtClean="0"/>
              <a:t>等基本控件，及</a:t>
            </a:r>
            <a:r>
              <a:rPr lang="en-US" altLang="zh-CN" dirty="0" smtClean="0"/>
              <a:t>TmtsAbsListView</a:t>
            </a:r>
            <a:r>
              <a:rPr lang="zh-CN" altLang="en-US" dirty="0" smtClean="0"/>
              <a:t>等容器。并提供一系列方便操作的方法。</a:t>
            </a:r>
          </a:p>
          <a:p>
            <a:r>
              <a:rPr lang="zh-CN" altLang="en-US" dirty="0" smtClean="0"/>
              <a:t>其中</a:t>
            </a:r>
            <a:r>
              <a:rPr lang="en-US" altLang="zh-CN" dirty="0" err="1" smtClean="0"/>
              <a:t>TmtsView</a:t>
            </a:r>
            <a:r>
              <a:rPr lang="zh-CN" altLang="en-US" dirty="0" smtClean="0"/>
              <a:t>是基类，提供</a:t>
            </a:r>
            <a:r>
              <a:rPr lang="en-US" altLang="zh-CN" dirty="0" smtClean="0"/>
              <a:t>click, focus</a:t>
            </a:r>
            <a:r>
              <a:rPr lang="zh-CN" altLang="en-US" dirty="0" smtClean="0"/>
              <a:t>等基本方法。还提供进一步查找的方法。</a:t>
            </a:r>
          </a:p>
          <a:p>
            <a:r>
              <a:rPr lang="en-US" altLang="zh-CN" dirty="0" smtClean="0"/>
              <a:t>TmtsTextView</a:t>
            </a:r>
            <a:r>
              <a:rPr lang="zh-CN" altLang="en-US" dirty="0" smtClean="0"/>
              <a:t>是带文本的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，提供</a:t>
            </a:r>
            <a:r>
              <a:rPr lang="en-US" altLang="zh-CN" dirty="0" err="1" smtClean="0"/>
              <a:t>getText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setText</a:t>
            </a:r>
            <a:r>
              <a:rPr lang="zh-CN" altLang="en-US" dirty="0" smtClean="0"/>
              <a:t>方法</a:t>
            </a:r>
          </a:p>
          <a:p>
            <a:r>
              <a:rPr lang="en-US" altLang="zh-CN" dirty="0" err="1" smtClean="0"/>
              <a:t>TmtsWebView</a:t>
            </a:r>
            <a:r>
              <a:rPr lang="zh-CN" altLang="en-US" dirty="0" smtClean="0"/>
              <a:t>提供内嵌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页面的自动化功能。</a:t>
            </a:r>
          </a:p>
          <a:p>
            <a:r>
              <a:rPr lang="en-US" altLang="zh-CN" dirty="0" err="1" smtClean="0"/>
              <a:t>TmtsToast</a:t>
            </a:r>
            <a:r>
              <a:rPr lang="zh-CN" altLang="en-US" dirty="0" smtClean="0"/>
              <a:t>提供</a:t>
            </a:r>
            <a:r>
              <a:rPr lang="en-US" altLang="zh-CN" dirty="0" err="1" smtClean="0"/>
              <a:t>getText</a:t>
            </a:r>
            <a:r>
              <a:rPr lang="zh-CN" altLang="en-US" dirty="0" smtClean="0"/>
              <a:t>方法，返回一闪即逝的</a:t>
            </a:r>
            <a:r>
              <a:rPr lang="en-US" altLang="zh-CN" dirty="0" smtClean="0"/>
              <a:t>Toast</a:t>
            </a:r>
            <a:r>
              <a:rPr lang="zh-CN" altLang="en-US" dirty="0" smtClean="0"/>
              <a:t>文本。</a:t>
            </a:r>
          </a:p>
          <a:p>
            <a:r>
              <a:rPr lang="en-US" altLang="zh-CN" dirty="0" smtClean="0"/>
              <a:t>TmtsAbsListView</a:t>
            </a:r>
            <a:r>
              <a:rPr lang="zh-CN" altLang="en-US" dirty="0" smtClean="0"/>
              <a:t>为延迟加载机制提供了一些方便测试使用的方法，如</a:t>
            </a:r>
            <a:r>
              <a:rPr lang="en-US" altLang="zh-CN" dirty="0" err="1" smtClean="0"/>
              <a:t>getChildByIndex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scrollToLine</a:t>
            </a:r>
            <a:r>
              <a:rPr lang="zh-CN" altLang="en-US" dirty="0" smtClean="0"/>
              <a:t>等方法会等待加载完成后再往下翻页。</a:t>
            </a:r>
          </a:p>
          <a:p>
            <a:r>
              <a:rPr lang="en-US" altLang="zh-CN" dirty="0" smtClean="0"/>
              <a:t>3)       </a:t>
            </a:r>
            <a:r>
              <a:rPr lang="en-US" altLang="zh-CN" b="1" dirty="0" smtClean="0"/>
              <a:t>Finder</a:t>
            </a:r>
            <a:r>
              <a:rPr lang="zh-CN" altLang="en-US" dirty="0" smtClean="0"/>
              <a:t>实现所有的查找方法，返回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的实例。查找方式有</a:t>
            </a:r>
            <a:r>
              <a:rPr lang="en-US" altLang="zh-CN" dirty="0" err="1" smtClean="0"/>
              <a:t>ById</a:t>
            </a:r>
            <a:r>
              <a:rPr lang="en-US" altLang="zh-CN" dirty="0" smtClean="0"/>
              <a:t>(String)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ById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ByText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ByIndex</a:t>
            </a:r>
            <a:r>
              <a:rPr lang="zh-CN" altLang="en-US" dirty="0" smtClean="0"/>
              <a:t>。推荐使用</a:t>
            </a:r>
            <a:r>
              <a:rPr lang="en-US" altLang="zh-CN" dirty="0" err="1" smtClean="0"/>
              <a:t>ById</a:t>
            </a:r>
            <a:r>
              <a:rPr lang="en-US" altLang="zh-CN" dirty="0" smtClean="0"/>
              <a:t>(String)</a:t>
            </a:r>
            <a:r>
              <a:rPr lang="zh-CN" altLang="en-US" dirty="0" smtClean="0"/>
              <a:t>的方式，在控件界面位置变化的时候，不需要改脚本。</a:t>
            </a:r>
          </a:p>
          <a:p>
            <a:r>
              <a:rPr lang="en-US" altLang="zh-CN" dirty="0" smtClean="0"/>
              <a:t>4)       </a:t>
            </a:r>
            <a:r>
              <a:rPr lang="en-US" altLang="zh-CN" b="1" dirty="0" smtClean="0"/>
              <a:t>Logger</a:t>
            </a:r>
            <a:r>
              <a:rPr lang="zh-CN" altLang="en-US" dirty="0" smtClean="0"/>
              <a:t>，生成详细的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日志，写到</a:t>
            </a:r>
            <a:r>
              <a:rPr lang="en-US" altLang="zh-CN" dirty="0" smtClean="0"/>
              <a:t>SD</a:t>
            </a:r>
            <a:r>
              <a:rPr lang="zh-CN" altLang="en-US" dirty="0" smtClean="0"/>
              <a:t>卡里。比</a:t>
            </a:r>
            <a:r>
              <a:rPr lang="en-US" altLang="zh-CN" dirty="0" err="1" smtClean="0"/>
              <a:t>logcat</a:t>
            </a:r>
            <a:r>
              <a:rPr lang="zh-CN" altLang="en-US" dirty="0" smtClean="0"/>
              <a:t>更灵活。像运行日志，失败信息，出错原因，都可以分标签写在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里。</a:t>
            </a:r>
          </a:p>
          <a:p>
            <a:r>
              <a:rPr lang="en-US" altLang="zh-CN" b="1" dirty="0" err="1" smtClean="0"/>
              <a:t>TestScripts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TmtsFramework</a:t>
            </a:r>
            <a:r>
              <a:rPr lang="zh-CN" altLang="en-US" dirty="0" smtClean="0"/>
              <a:t>提供的接口，进行自动化脚本的编写。编写采用面向对象的方式，先通过</a:t>
            </a:r>
            <a:r>
              <a:rPr lang="en-US" altLang="zh-CN" dirty="0" smtClean="0"/>
              <a:t>Finder</a:t>
            </a:r>
            <a:r>
              <a:rPr lang="zh-CN" altLang="en-US" dirty="0" smtClean="0"/>
              <a:t>来定位返回一个具体的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的实例，再选择一个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的实例方法进行操作。</a:t>
            </a:r>
          </a:p>
          <a:p>
            <a:r>
              <a:rPr lang="en-US" altLang="zh-CN" b="1" dirty="0" smtClean="0"/>
              <a:t>Instrument</a:t>
            </a:r>
            <a:r>
              <a:rPr lang="zh-CN" altLang="en-US" dirty="0" smtClean="0"/>
              <a:t>的执行方式，允许对已经安装好的</a:t>
            </a:r>
            <a:r>
              <a:rPr lang="en-US" altLang="zh-CN" dirty="0" err="1" smtClean="0"/>
              <a:t>Tao.apk</a:t>
            </a:r>
            <a:r>
              <a:rPr lang="zh-CN" altLang="en-US" dirty="0" smtClean="0"/>
              <a:t>进行测试，方便在发布前对准备发布的包进行验收自动化测试。保证被测的</a:t>
            </a:r>
            <a:r>
              <a:rPr lang="en-US" altLang="zh-CN" dirty="0" smtClean="0"/>
              <a:t>apk</a:t>
            </a:r>
            <a:r>
              <a:rPr lang="zh-CN" altLang="en-US" dirty="0" smtClean="0"/>
              <a:t>包，就是要发布的包。测试运行完后对被测包进行</a:t>
            </a:r>
            <a:r>
              <a:rPr lang="en-US" altLang="zh-CN" dirty="0" smtClean="0"/>
              <a:t>sign off</a:t>
            </a:r>
            <a:r>
              <a:rPr lang="zh-CN" altLang="en-US" dirty="0" smtClean="0"/>
              <a:t>，防止打包过程的失误引入故障。</a:t>
            </a:r>
          </a:p>
          <a:p>
            <a:endParaRPr lang="en-US" dirty="0" smtClean="0"/>
          </a:p>
          <a:p>
            <a:r>
              <a:rPr lang="zh-CN" altLang="en-US" b="1" dirty="0" smtClean="0"/>
              <a:t>三、</a:t>
            </a:r>
            <a:r>
              <a:rPr lang="en-US" altLang="zh-CN" b="1" dirty="0" smtClean="0"/>
              <a:t>Hudson</a:t>
            </a:r>
          </a:p>
          <a:p>
            <a:r>
              <a:rPr lang="en-US" altLang="zh-CN" dirty="0" smtClean="0"/>
              <a:t>1)       </a:t>
            </a:r>
            <a:r>
              <a:rPr lang="en-US" altLang="zh-CN" b="1" dirty="0" err="1" smtClean="0"/>
              <a:t>BuildApk</a:t>
            </a:r>
            <a:r>
              <a:rPr lang="zh-CN" altLang="en-US" dirty="0" smtClean="0"/>
              <a:t>，用于对</a:t>
            </a:r>
            <a:r>
              <a:rPr lang="en-US" altLang="zh-CN" dirty="0" smtClean="0"/>
              <a:t>Tao</a:t>
            </a:r>
            <a:r>
              <a:rPr lang="zh-CN" altLang="en-US" dirty="0" smtClean="0"/>
              <a:t>应用进行每日构建和发布前构建，我们现在每天都会打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版和</a:t>
            </a:r>
            <a:r>
              <a:rPr lang="en-US" altLang="zh-CN" dirty="0" smtClean="0"/>
              <a:t>release</a:t>
            </a:r>
            <a:r>
              <a:rPr lang="zh-CN" altLang="en-US" dirty="0" smtClean="0"/>
              <a:t>版，所用的</a:t>
            </a:r>
            <a:r>
              <a:rPr lang="en-US" altLang="zh-CN" dirty="0" err="1" smtClean="0"/>
              <a:t>keystore</a:t>
            </a:r>
            <a:r>
              <a:rPr lang="zh-CN" altLang="en-US" dirty="0" smtClean="0"/>
              <a:t>不一样。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版用于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调试。</a:t>
            </a:r>
            <a:r>
              <a:rPr lang="en-US" altLang="zh-CN" dirty="0" smtClean="0"/>
              <a:t>Daily run</a:t>
            </a:r>
            <a:r>
              <a:rPr lang="zh-CN" altLang="en-US" dirty="0" smtClean="0"/>
              <a:t>的是</a:t>
            </a:r>
            <a:r>
              <a:rPr lang="en-US" altLang="zh-CN" dirty="0" smtClean="0"/>
              <a:t>release</a:t>
            </a:r>
            <a:r>
              <a:rPr lang="zh-CN" altLang="en-US" dirty="0" smtClean="0"/>
              <a:t>版本。</a:t>
            </a:r>
          </a:p>
          <a:p>
            <a:r>
              <a:rPr lang="zh-CN" altLang="en-US" dirty="0" smtClean="0"/>
              <a:t>现在非开源应用多是使用混淆的方式打包的，淘宝客户端也是一样。由于混淆版无法使用 </a:t>
            </a:r>
            <a:r>
              <a:rPr lang="en-US" altLang="zh-CN" dirty="0" err="1" smtClean="0"/>
              <a:t>findViewById</a:t>
            </a:r>
            <a:r>
              <a:rPr lang="en-US" altLang="zh-CN" dirty="0" smtClean="0"/>
              <a:t>(String)</a:t>
            </a:r>
            <a:r>
              <a:rPr lang="zh-CN" altLang="en-US" dirty="0" smtClean="0"/>
              <a:t>的方式进行查找，给测试带来麻烦。针对混淆版，我们在打包的时候，把</a:t>
            </a:r>
            <a:r>
              <a:rPr lang="en-US" altLang="zh-CN" dirty="0" err="1" smtClean="0"/>
              <a:t>R.java</a:t>
            </a:r>
            <a:r>
              <a:rPr lang="zh-CN" altLang="en-US" dirty="0" smtClean="0"/>
              <a:t>取出来，放到测试应用中编译， 保证可以使用反射获得</a:t>
            </a:r>
            <a:r>
              <a:rPr lang="en-US" altLang="zh-CN" dirty="0" err="1" smtClean="0"/>
              <a:t>StringID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IntID</a:t>
            </a:r>
            <a:r>
              <a:rPr lang="zh-CN" altLang="en-US" dirty="0" smtClean="0"/>
              <a:t>的匹配关系。</a:t>
            </a:r>
          </a:p>
          <a:p>
            <a:r>
              <a:rPr lang="en-US" altLang="zh-CN" dirty="0" smtClean="0"/>
              <a:t>2)       </a:t>
            </a:r>
            <a:r>
              <a:rPr lang="en-US" altLang="zh-CN" b="1" dirty="0" err="1" smtClean="0"/>
              <a:t>BuildTestApk</a:t>
            </a:r>
            <a:r>
              <a:rPr lang="zh-CN" altLang="en-US" dirty="0" smtClean="0"/>
              <a:t>，会打包测试应用，生成测试包。如果被测开发使用混淆的话，还要引入</a:t>
            </a:r>
            <a:r>
              <a:rPr lang="en-US" altLang="zh-CN" dirty="0" err="1" smtClean="0"/>
              <a:t>R.java</a:t>
            </a:r>
            <a:r>
              <a:rPr lang="zh-CN" altLang="en-US" dirty="0" smtClean="0"/>
              <a:t>进行打包。</a:t>
            </a:r>
          </a:p>
          <a:p>
            <a:r>
              <a:rPr lang="en-US" altLang="zh-CN" dirty="0" smtClean="0"/>
              <a:t>3)       </a:t>
            </a:r>
            <a:r>
              <a:rPr lang="en-US" altLang="zh-CN" b="1" dirty="0" err="1" smtClean="0"/>
              <a:t>RunTest</a:t>
            </a:r>
            <a:r>
              <a:rPr lang="zh-CN" altLang="en-US" dirty="0" smtClean="0"/>
              <a:t>会把被测包</a:t>
            </a:r>
            <a:r>
              <a:rPr lang="en-US" altLang="zh-CN" dirty="0" err="1" smtClean="0"/>
              <a:t>Tao.apk</a:t>
            </a:r>
            <a:r>
              <a:rPr lang="zh-CN" altLang="en-US" dirty="0" smtClean="0"/>
              <a:t>和测试包</a:t>
            </a:r>
            <a:r>
              <a:rPr lang="en-US" altLang="zh-CN" dirty="0" err="1" smtClean="0"/>
              <a:t>TaoTest.apk</a:t>
            </a:r>
            <a:r>
              <a:rPr lang="zh-CN" altLang="en-US" dirty="0" smtClean="0"/>
              <a:t>安排到设备上，并触发</a:t>
            </a:r>
            <a:r>
              <a:rPr lang="en-US" altLang="zh-CN" dirty="0" err="1" smtClean="0"/>
              <a:t>TmtsToolkit</a:t>
            </a:r>
            <a:r>
              <a:rPr lang="zh-CN" altLang="en-US" dirty="0" smtClean="0"/>
              <a:t>运行。运行完之后，收集运行日志。</a:t>
            </a:r>
            <a:r>
              <a:rPr lang="en-US" altLang="zh-CN" dirty="0" err="1" smtClean="0"/>
              <a:t>TmtsToolkit</a:t>
            </a:r>
            <a:r>
              <a:rPr lang="zh-CN" altLang="en-US" dirty="0" smtClean="0"/>
              <a:t>提供</a:t>
            </a:r>
            <a:r>
              <a:rPr lang="en-US" altLang="zh-CN" dirty="0" err="1" smtClean="0"/>
              <a:t>junit</a:t>
            </a:r>
            <a:r>
              <a:rPr lang="zh-CN" altLang="en-US" dirty="0" smtClean="0"/>
              <a:t>格式日志方便直接与</a:t>
            </a:r>
            <a:r>
              <a:rPr lang="en-US" altLang="zh-CN" dirty="0" err="1" smtClean="0"/>
              <a:t>hudson</a:t>
            </a:r>
            <a:r>
              <a:rPr lang="zh-CN" altLang="en-US" dirty="0" smtClean="0"/>
              <a:t>集成。</a:t>
            </a:r>
          </a:p>
          <a:p>
            <a:r>
              <a:rPr lang="en-US" altLang="zh-CN" dirty="0" smtClean="0"/>
              <a:t>4)       </a:t>
            </a:r>
            <a:r>
              <a:rPr lang="en-US" altLang="zh-CN" b="1" dirty="0" err="1" smtClean="0"/>
              <a:t>CreateReport</a:t>
            </a:r>
            <a:r>
              <a:rPr lang="zh-CN" altLang="en-US" dirty="0" smtClean="0"/>
              <a:t>即最后的收集日志，统计结果，生成测试报表。通过邮件或旺旺消息，把每日构建的结果发送给测试和开发。点击</a:t>
            </a:r>
            <a:r>
              <a:rPr lang="zh-CN" altLang="en-US" dirty="0" smtClean="0">
                <a:hlinkClick r:id="rId3"/>
              </a:rPr>
              <a:t>这里</a:t>
            </a:r>
            <a:r>
              <a:rPr lang="zh-CN" altLang="en-US" dirty="0" smtClean="0"/>
              <a:t>，有一个日志的例子。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524E-8280-4057-882D-3C1B7F0F794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Toast</a:t>
            </a:r>
            <a:r>
              <a:rPr lang="zh-CN" altLang="en-US" dirty="0" smtClean="0"/>
              <a:t>是一种简易的消息提示框。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524E-8280-4057-882D-3C1B7F0F794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Toast</a:t>
            </a:r>
            <a:r>
              <a:rPr lang="zh-CN" altLang="en-US" dirty="0" smtClean="0"/>
              <a:t>是一种简易的消息提示框。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524E-8280-4057-882D-3C1B7F0F794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524E-8280-4057-882D-3C1B7F0F794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实践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持续集成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/>
              <a:t>只有持续集成、每日回归跑起来了，自动化才能有收益。</a:t>
            </a:r>
            <a:endParaRPr lang="en-US" altLang="zh-CN" dirty="0" smtClean="0"/>
          </a:p>
          <a:p>
            <a:r>
              <a:rPr lang="zh-CN" altLang="en-US" dirty="0" smtClean="0"/>
              <a:t>我们对</a:t>
            </a:r>
            <a:r>
              <a:rPr lang="en-US" altLang="zh-CN" dirty="0" smtClean="0"/>
              <a:t>Athena</a:t>
            </a:r>
            <a:r>
              <a:rPr lang="zh-CN" altLang="en-US" dirty="0" smtClean="0"/>
              <a:t>开源框架进行了二次开发，加入了失败详情收集，失败截图上传，和运行异常处理的功能，并与</a:t>
            </a:r>
            <a:r>
              <a:rPr lang="en-US" altLang="zh-CN" dirty="0" err="1" smtClean="0"/>
              <a:t>hudson</a:t>
            </a:r>
            <a:r>
              <a:rPr lang="zh-CN" altLang="en-US" dirty="0" smtClean="0"/>
              <a:t>集成直接查看运行结果。同时我们还把每日构建也做起来，从开发的</a:t>
            </a:r>
            <a:r>
              <a:rPr lang="en-US" altLang="zh-CN" dirty="0" err="1" smtClean="0"/>
              <a:t>svn</a:t>
            </a:r>
            <a:r>
              <a:rPr lang="zh-CN" altLang="en-US" dirty="0" smtClean="0"/>
              <a:t>分支自动打包，自动测试，生成报表。这样每天只要查看运行结果就可以了，大幅度提高了效率。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524E-8280-4057-882D-3C1B7F0F794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F44-A8D2-48BC-BCF9-8B57AFAA5D08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9E2E-D481-43F2-B93D-6EDB3B7630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6F44-A8D2-48BC-BCF9-8B57AFAA5D08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9E2E-D481-43F2-B93D-6EDB3B7630C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6" name="Picture 2" descr="E:\WWing\阿里巴巴\11.7.9 技术嘉年华（xiaolong）\制作物\PPT模板\技术嘉年华PPT模板-02-封面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83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C7E4-8561-4EF4-9B31-C61C809D2DB5}" type="datetimeFigureOut">
              <a:rPr lang="zh-CN" altLang="en-US" smtClean="0"/>
              <a:pPr/>
              <a:t>2011/10/23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BD287-A567-403E-9014-6201FA0EE2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技术嘉年华PPT模板-02-内页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taobao.org/p/TMTS/wiki/" TargetMode="External"/><Relationship Id="rId2" Type="http://schemas.openxmlformats.org/officeDocument/2006/relationships/hyperlink" Target="http://code.taobao.org/p/AutoMan/wiki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ode.taobao.org/p/TMTS/wiki/index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642910" y="2357430"/>
            <a:ext cx="7772400" cy="1370013"/>
          </a:xfrm>
        </p:spPr>
        <p:txBody>
          <a:bodyPr>
            <a:normAutofit/>
          </a:bodyPr>
          <a:lstStyle/>
          <a:p>
            <a:r>
              <a:rPr lang="zh-CN" altLang="en-US" sz="4800" b="1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</a:rPr>
              <a:t>淘宝</a:t>
            </a:r>
            <a:r>
              <a:rPr lang="en-US" altLang="zh-CN" sz="4800" b="1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4800" b="1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</a:rPr>
              <a:t>自动化测试</a:t>
            </a:r>
            <a:endParaRPr lang="zh-CN" altLang="en-US" sz="4800" b="1">
              <a:solidFill>
                <a:srgbClr val="EAEAE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357158" y="3714752"/>
            <a:ext cx="8429684" cy="900122"/>
          </a:xfrm>
        </p:spPr>
        <p:txBody>
          <a:bodyPr>
            <a:noAutofit/>
          </a:bodyPr>
          <a:lstStyle/>
          <a:p>
            <a:pPr algn="r"/>
            <a:r>
              <a:rPr lang="zh-CN" altLang="en-US" sz="400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</a:rPr>
              <a:t>李子乐 </a:t>
            </a:r>
            <a:r>
              <a:rPr lang="en-US" altLang="zh-CN" sz="400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400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</a:rPr>
              <a:t>淘宝</a:t>
            </a:r>
            <a:r>
              <a:rPr lang="en-US" altLang="zh-CN" sz="400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00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</a:rPr>
              <a:t>太禅</a:t>
            </a:r>
            <a:r>
              <a:rPr lang="en-US" altLang="zh-CN" sz="400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4000">
              <a:solidFill>
                <a:srgbClr val="EAEAE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solidFill>
                  <a:schemeClr val="bg1"/>
                </a:solidFill>
              </a:rPr>
              <a:t>实践</a:t>
            </a:r>
            <a:r>
              <a:rPr lang="en-US" altLang="zh-CN" smtClean="0">
                <a:solidFill>
                  <a:schemeClr val="bg1"/>
                </a:solidFill>
              </a:rPr>
              <a:t>-</a:t>
            </a:r>
            <a:r>
              <a:rPr lang="zh-CN" altLang="en-US" smtClean="0">
                <a:solidFill>
                  <a:schemeClr val="bg1"/>
                </a:solidFill>
              </a:rPr>
              <a:t>发布流程管理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9821" y="539056"/>
            <a:ext cx="5668523" cy="598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bg1"/>
                </a:solidFill>
              </a:rPr>
              <a:t>TMTS</a:t>
            </a:r>
            <a:r>
              <a:rPr lang="zh-CN" altLang="en-US" smtClean="0">
                <a:solidFill>
                  <a:schemeClr val="bg1"/>
                </a:solidFill>
              </a:rPr>
              <a:t>的特性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99592" y="1484784"/>
          <a:ext cx="6696744" cy="4650153"/>
        </p:xfrm>
        <a:graphic>
          <a:graphicData uri="http://schemas.openxmlformats.org/drawingml/2006/table">
            <a:tbl>
              <a:tblPr/>
              <a:tblGrid>
                <a:gridCol w="2497886"/>
                <a:gridCol w="1426406"/>
                <a:gridCol w="1296489"/>
                <a:gridCol w="1475963"/>
              </a:tblGrid>
              <a:tr h="8096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984806"/>
                          </a:solidFill>
                          <a:latin typeface="Calibri"/>
                          <a:ea typeface="宋体"/>
                          <a:cs typeface="Times New Roman"/>
                        </a:rPr>
                        <a:t>Feature List</a:t>
                      </a:r>
                      <a:endParaRPr lang="en-US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984806"/>
                          </a:solidFill>
                          <a:latin typeface="Calibri"/>
                          <a:ea typeface="宋体"/>
                          <a:cs typeface="Times New Roman"/>
                        </a:rPr>
                        <a:t>TMTS</a:t>
                      </a:r>
                      <a:endParaRPr lang="en-US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984806"/>
                          </a:solidFill>
                          <a:latin typeface="Calibri"/>
                          <a:ea typeface="宋体"/>
                          <a:cs typeface="Times New Roman"/>
                        </a:rPr>
                        <a:t>Robotium</a:t>
                      </a:r>
                      <a:endParaRPr lang="en-US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984806"/>
                          </a:solidFill>
                          <a:latin typeface="Calibri"/>
                          <a:ea typeface="宋体"/>
                          <a:cs typeface="Times New Roman"/>
                        </a:rPr>
                        <a:t>Android NativeDriver</a:t>
                      </a:r>
                      <a:endParaRPr lang="en-US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Open Source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Depends 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instrument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instrument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WebDriver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Language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Java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Java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Any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OO style API Design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Test Release APK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Test Installed APK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WebView Automation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Continuous Integration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Remote Control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Capture Error Screen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Arial"/>
                        </a:rPr>
                        <a:t>●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Record And Playback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Test Data</a:t>
                      </a:r>
                      <a:r>
                        <a:rPr lang="en-US" sz="1800" kern="100" baseline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Preparation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solidFill>
                            <a:schemeClr val="bg1"/>
                          </a:solidFill>
                          <a:latin typeface="+mn-lt"/>
                          <a:ea typeface="宋体"/>
                          <a:cs typeface="Times New Roman"/>
                        </a:rPr>
                        <a:t>-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solidFill>
                            <a:schemeClr val="bg1"/>
                          </a:solidFill>
                          <a:latin typeface="+mn-lt"/>
                          <a:ea typeface="宋体"/>
                          <a:cs typeface="Times New Roman"/>
                        </a:rPr>
                        <a:t>-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solidFill>
                            <a:schemeClr val="bg1"/>
                          </a:solidFill>
                          <a:latin typeface="+mn-lt"/>
                          <a:ea typeface="宋体"/>
                          <a:cs typeface="Times New Roman"/>
                        </a:rPr>
                        <a:t>-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Performance Testing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Security</a:t>
                      </a:r>
                      <a:r>
                        <a:rPr lang="en-US" sz="1800" kern="100" baseline="0" smtClean="0">
                          <a:solidFill>
                            <a:schemeClr val="bg1"/>
                          </a:solidFill>
                          <a:latin typeface="Calibri"/>
                          <a:ea typeface="宋体"/>
                          <a:cs typeface="Times New Roman"/>
                        </a:rPr>
                        <a:t> Testing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solidFill>
                            <a:schemeClr val="bg1"/>
                          </a:solidFill>
                          <a:latin typeface="+mn-lt"/>
                          <a:ea typeface="宋体"/>
                          <a:cs typeface="Times New Roman"/>
                        </a:rPr>
                        <a:t>-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solidFill>
                            <a:schemeClr val="bg1"/>
                          </a:solidFill>
                          <a:latin typeface="+mn-lt"/>
                          <a:ea typeface="宋体"/>
                          <a:cs typeface="Times New Roman"/>
                        </a:rPr>
                        <a:t>-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solidFill>
                            <a:schemeClr val="bg1"/>
                          </a:solidFill>
                          <a:latin typeface="+mn-lt"/>
                          <a:ea typeface="宋体"/>
                          <a:cs typeface="Times New Roman"/>
                        </a:rPr>
                        <a:t>-</a:t>
                      </a:r>
                      <a:endParaRPr lang="en-US" sz="1800" kern="100">
                        <a:solidFill>
                          <a:schemeClr val="bg1"/>
                        </a:solidFill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lvl="0"/>
            <a:endParaRPr lang="en-US" altLang="zh-CN" sz="2000" smtClean="0">
              <a:solidFill>
                <a:prstClr val="white"/>
              </a:solidFill>
            </a:endParaRPr>
          </a:p>
          <a:p>
            <a:pPr lvl="0">
              <a:buNone/>
            </a:pPr>
            <a:r>
              <a:rPr lang="en-US" altLang="zh-CN" sz="2000" smtClean="0">
                <a:solidFill>
                  <a:prstClr val="white"/>
                </a:solidFill>
              </a:rPr>
              <a:t>	 </a:t>
            </a:r>
            <a:r>
              <a:rPr lang="en-US" sz="6000" smtClean="0">
                <a:solidFill>
                  <a:schemeClr val="bg1"/>
                </a:solidFill>
              </a:rPr>
              <a:t>	</a:t>
            </a:r>
            <a:r>
              <a:rPr lang="en-US" sz="7200" smtClean="0">
                <a:solidFill>
                  <a:schemeClr val="bg1"/>
                </a:solidFill>
              </a:rPr>
              <a:t>Thanks</a:t>
            </a:r>
          </a:p>
          <a:p>
            <a:pPr>
              <a:buNone/>
            </a:pPr>
            <a:endParaRPr lang="en-US" sz="480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altLang="zh-CN" sz="2000" smtClean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endParaRPr lang="en-US" altLang="zh-CN" sz="2000" smtClean="0">
              <a:solidFill>
                <a:schemeClr val="bg1"/>
              </a:solidFill>
            </a:endParaRPr>
          </a:p>
          <a:p>
            <a:r>
              <a:rPr lang="zh-CN" altLang="en-US" sz="2000" smtClean="0">
                <a:solidFill>
                  <a:schemeClr val="bg1"/>
                </a:solidFill>
              </a:rPr>
              <a:t>欢迎关注：淘宝测试自动化组</a:t>
            </a:r>
            <a:endParaRPr lang="en-US" altLang="zh-CN" sz="2000" smtClean="0">
              <a:solidFill>
                <a:schemeClr val="bg1"/>
              </a:solidFill>
            </a:endParaRPr>
          </a:p>
          <a:p>
            <a:pPr lvl="1"/>
            <a:r>
              <a:rPr lang="zh-CN" altLang="en-US" sz="1800" smtClean="0">
                <a:solidFill>
                  <a:schemeClr val="bg1"/>
                </a:solidFill>
              </a:rPr>
              <a:t>开源页面自动化框架：</a:t>
            </a:r>
            <a:r>
              <a:rPr lang="en-US" altLang="zh-CN" sz="1800" u="sng" smtClean="0">
                <a:solidFill>
                  <a:schemeClr val="bg1"/>
                </a:solidFill>
                <a:hlinkClick r:id="rId2"/>
              </a:rPr>
              <a:t>Automan</a:t>
            </a:r>
            <a:endParaRPr lang="en-US" altLang="zh-CN" sz="1800" u="sng" smtClean="0">
              <a:solidFill>
                <a:schemeClr val="bg1"/>
              </a:solidFill>
            </a:endParaRPr>
          </a:p>
          <a:p>
            <a:pPr lvl="1"/>
            <a:r>
              <a:rPr lang="zh-CN" altLang="en-US" sz="1800" smtClean="0">
                <a:solidFill>
                  <a:schemeClr val="bg1"/>
                </a:solidFill>
              </a:rPr>
              <a:t>开源无线自动化框架：</a:t>
            </a:r>
            <a:r>
              <a:rPr lang="en-US" altLang="zh-CN" sz="1800" u="sng" smtClean="0">
                <a:solidFill>
                  <a:schemeClr val="bg1"/>
                </a:solidFill>
                <a:hlinkClick r:id="rId3"/>
              </a:rPr>
              <a:t>TMTS</a:t>
            </a:r>
            <a:endParaRPr lang="en-US" altLang="zh-CN" sz="1800" u="sng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altLang="zh-CN" sz="200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Backup Slides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bg1"/>
                </a:solidFill>
              </a:rPr>
              <a:t>原始设计需求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</a:rPr>
              <a:t>支持对</a:t>
            </a:r>
            <a:r>
              <a:rPr lang="en-US" altLang="zh-CN" sz="2400" smtClean="0">
                <a:solidFill>
                  <a:schemeClr val="bg1"/>
                </a:solidFill>
              </a:rPr>
              <a:t>release</a:t>
            </a:r>
            <a:r>
              <a:rPr lang="zh-CN" altLang="en-US" sz="2400" smtClean="0">
                <a:solidFill>
                  <a:schemeClr val="bg1"/>
                </a:solidFill>
              </a:rPr>
              <a:t>版本的测试。即不需要为自动化测试专门打包。</a:t>
            </a:r>
          </a:p>
          <a:p>
            <a:r>
              <a:rPr lang="zh-CN" altLang="en-US" sz="2400" smtClean="0">
                <a:solidFill>
                  <a:schemeClr val="bg1"/>
                </a:solidFill>
              </a:rPr>
              <a:t>支持敏捷开发和持续集成。每天自动打包，自动运行测试用例，给出测试报告。</a:t>
            </a:r>
          </a:p>
          <a:p>
            <a:r>
              <a:rPr lang="zh-CN" altLang="en-US" sz="2400" smtClean="0">
                <a:solidFill>
                  <a:schemeClr val="bg1"/>
                </a:solidFill>
              </a:rPr>
              <a:t>支持内嵌</a:t>
            </a:r>
            <a:r>
              <a:rPr lang="en-US" altLang="zh-CN" sz="2400" smtClean="0">
                <a:solidFill>
                  <a:schemeClr val="bg1"/>
                </a:solidFill>
              </a:rPr>
              <a:t>WebView</a:t>
            </a:r>
            <a:r>
              <a:rPr lang="zh-CN" altLang="en-US" sz="2400" smtClean="0">
                <a:solidFill>
                  <a:schemeClr val="bg1"/>
                </a:solidFill>
              </a:rPr>
              <a:t>的自动化。淘宝有大量的应用有</a:t>
            </a:r>
            <a:r>
              <a:rPr lang="en-US" altLang="zh-CN" sz="2400" smtClean="0">
                <a:solidFill>
                  <a:schemeClr val="bg1"/>
                </a:solidFill>
              </a:rPr>
              <a:t>WebView</a:t>
            </a:r>
            <a:r>
              <a:rPr lang="zh-CN" altLang="en-US" sz="2400" smtClean="0">
                <a:solidFill>
                  <a:schemeClr val="bg1"/>
                </a:solidFill>
              </a:rPr>
              <a:t>的场景，需要自动化。</a:t>
            </a:r>
          </a:p>
          <a:p>
            <a:r>
              <a:rPr lang="zh-CN" altLang="en-US" sz="2400" smtClean="0">
                <a:solidFill>
                  <a:schemeClr val="bg1"/>
                </a:solidFill>
              </a:rPr>
              <a:t>在应用退出时调用</a:t>
            </a:r>
            <a:r>
              <a:rPr lang="en-US" altLang="zh-CN" sz="2400" err="1" smtClean="0">
                <a:solidFill>
                  <a:schemeClr val="bg1"/>
                </a:solidFill>
              </a:rPr>
              <a:t>killProcess</a:t>
            </a:r>
            <a:r>
              <a:rPr lang="zh-CN" altLang="en-US" sz="2400" smtClean="0">
                <a:solidFill>
                  <a:schemeClr val="bg1"/>
                </a:solidFill>
              </a:rPr>
              <a:t>杀掉自已进程，不应影响自动化测试的结果收集。</a:t>
            </a:r>
            <a:br>
              <a:rPr lang="zh-CN" altLang="en-US" sz="2400" smtClean="0">
                <a:solidFill>
                  <a:schemeClr val="bg1"/>
                </a:solidFill>
              </a:rPr>
            </a:br>
            <a:r>
              <a:rPr lang="zh-CN" altLang="en-US" sz="2400" smtClean="0">
                <a:solidFill>
                  <a:schemeClr val="bg1"/>
                </a:solidFill>
              </a:rPr>
              <a:t>之前也用过</a:t>
            </a:r>
            <a:r>
              <a:rPr lang="en-US" altLang="zh-CN" sz="2400" smtClean="0">
                <a:solidFill>
                  <a:schemeClr val="bg1"/>
                </a:solidFill>
              </a:rPr>
              <a:t>Robotium</a:t>
            </a:r>
            <a:r>
              <a:rPr lang="zh-CN" altLang="en-US" sz="2400" smtClean="0">
                <a:solidFill>
                  <a:schemeClr val="bg1"/>
                </a:solidFill>
              </a:rPr>
              <a:t>框架，但由于淘宝应用的特殊性，导致自动化能运行，但最后的结果收集不到，除非把</a:t>
            </a:r>
            <a:r>
              <a:rPr lang="en-US" altLang="zh-CN" sz="2400" err="1" smtClean="0">
                <a:solidFill>
                  <a:schemeClr val="bg1"/>
                </a:solidFill>
              </a:rPr>
              <a:t>killProcess</a:t>
            </a:r>
            <a:r>
              <a:rPr lang="zh-CN" altLang="en-US" sz="2400" smtClean="0">
                <a:solidFill>
                  <a:schemeClr val="bg1"/>
                </a:solidFill>
              </a:rPr>
              <a:t>代码注释掉再编译。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bg1"/>
                </a:solidFill>
              </a:rPr>
              <a:t>Android</a:t>
            </a:r>
            <a:r>
              <a:rPr lang="zh-CN" altLang="en-US" smtClean="0">
                <a:solidFill>
                  <a:schemeClr val="bg1"/>
                </a:solidFill>
              </a:rPr>
              <a:t>自动化测试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TMTS</a:t>
            </a:r>
            <a:r>
              <a:rPr lang="en-US" altLang="zh-CN" dirty="0" smtClean="0">
                <a:solidFill>
                  <a:schemeClr val="bg1"/>
                </a:solidFill>
              </a:rPr>
              <a:t> (Taobao Mobile Test System)</a:t>
            </a:r>
          </a:p>
          <a:p>
            <a:pPr lvl="1"/>
            <a:r>
              <a:rPr lang="zh-CN" altLang="en-US" sz="2400" dirty="0" smtClean="0">
                <a:solidFill>
                  <a:schemeClr val="bg1"/>
                </a:solidFill>
              </a:rPr>
              <a:t>定位：无线自动化测试框架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bg1"/>
                </a:solidFill>
              </a:rPr>
              <a:t>核心：基于</a:t>
            </a:r>
            <a:r>
              <a:rPr lang="en-US" altLang="zh-CN" sz="2400" dirty="0" smtClean="0">
                <a:solidFill>
                  <a:schemeClr val="bg1"/>
                </a:solidFill>
              </a:rPr>
              <a:t>Instrumentation</a:t>
            </a:r>
          </a:p>
          <a:p>
            <a:pPr lvl="1"/>
            <a:r>
              <a:rPr lang="zh-CN" altLang="en-US" sz="2400" dirty="0" smtClean="0">
                <a:solidFill>
                  <a:schemeClr val="bg1"/>
                </a:solidFill>
              </a:rPr>
              <a:t>特点：发布版测试、</a:t>
            </a:r>
            <a:r>
              <a:rPr lang="en-US" altLang="zh-CN" sz="2400" dirty="0" smtClean="0">
                <a:solidFill>
                  <a:schemeClr val="bg1"/>
                </a:solidFill>
              </a:rPr>
              <a:t>WebView</a:t>
            </a:r>
            <a:r>
              <a:rPr lang="zh-CN" altLang="en-US" sz="2400" dirty="0" smtClean="0">
                <a:solidFill>
                  <a:schemeClr val="bg1"/>
                </a:solidFill>
              </a:rPr>
              <a:t>支持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3000" dirty="0" smtClean="0">
                <a:solidFill>
                  <a:schemeClr val="bg1"/>
                </a:solidFill>
                <a:latin typeface="+mj-lt"/>
              </a:rPr>
              <a:t>我们的实践</a:t>
            </a:r>
            <a:endParaRPr lang="en-US" altLang="zh-CN" sz="3000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zh-CN" altLang="en-US" sz="2400" dirty="0" smtClean="0">
                <a:solidFill>
                  <a:schemeClr val="bg1"/>
                </a:solidFill>
              </a:rPr>
              <a:t>持续集成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bg1"/>
                </a:solidFill>
              </a:rPr>
              <a:t>发布流程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Open source at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51" name="Picture 3" descr="C:\Users\taichan\Desktop\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493229"/>
            <a:ext cx="1584176" cy="5280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bg1"/>
                </a:solidFill>
              </a:rPr>
              <a:t>TMTS</a:t>
            </a:r>
            <a:r>
              <a:rPr lang="zh-CN" altLang="en-US" smtClean="0">
                <a:solidFill>
                  <a:schemeClr val="bg1"/>
                </a:solidFill>
              </a:rPr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taichan\Desktop\素材\淘宝手机测试框架Tmts系统概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88609"/>
            <a:ext cx="5616624" cy="600874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TmtsFramework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Finder: </a:t>
            </a:r>
            <a:r>
              <a:rPr lang="zh-CN" altLang="en-US" dirty="0" smtClean="0">
                <a:solidFill>
                  <a:schemeClr val="bg1"/>
                </a:solidFill>
              </a:rPr>
              <a:t>返回</a:t>
            </a:r>
            <a:r>
              <a:rPr lang="en-US" altLang="zh-CN" dirty="0" err="1" smtClean="0">
                <a:solidFill>
                  <a:schemeClr val="bg1"/>
                </a:solidFill>
              </a:rPr>
              <a:t>TmtsView</a:t>
            </a:r>
            <a:r>
              <a:rPr lang="zh-CN" altLang="en-US" dirty="0" smtClean="0">
                <a:solidFill>
                  <a:schemeClr val="bg1"/>
                </a:solidFill>
              </a:rPr>
              <a:t>对象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静态方法</a:t>
            </a:r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 findTmtsViewById(String, Class&lt;T&gt;)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TextView </a:t>
            </a:r>
            <a:r>
              <a:rPr lang="en-US" dirty="0" err="1" smtClean="0">
                <a:solidFill>
                  <a:schemeClr val="bg1"/>
                </a:solidFill>
              </a:rPr>
              <a:t>findTmtsTextViewByText</a:t>
            </a:r>
            <a:r>
              <a:rPr lang="en-US" dirty="0" smtClean="0">
                <a:solidFill>
                  <a:schemeClr val="bg1"/>
                </a:solidFill>
              </a:rPr>
              <a:t>(String)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TmtsToast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findTmtsToast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实例方法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 findTmtsViewById(String, Class&lt;T&gt;)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 </a:t>
            </a:r>
            <a:r>
              <a:rPr lang="en-US" dirty="0" err="1" smtClean="0">
                <a:solidFill>
                  <a:schemeClr val="bg1"/>
                </a:solidFill>
              </a:rPr>
              <a:t>getChildByIndex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int</a:t>
            </a:r>
            <a:r>
              <a:rPr lang="en-US" dirty="0" smtClean="0">
                <a:solidFill>
                  <a:schemeClr val="bg1"/>
                </a:solidFill>
              </a:rPr>
              <a:t>, Class&lt;T&gt;)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TmtsFramework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View: </a:t>
            </a:r>
            <a:r>
              <a:rPr lang="zh-CN" altLang="en-US" dirty="0" smtClean="0">
                <a:solidFill>
                  <a:schemeClr val="bg1"/>
                </a:solidFill>
              </a:rPr>
              <a:t>定义操作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基类，</a:t>
            </a:r>
            <a:r>
              <a:rPr lang="en-US" dirty="0" err="1" smtClean="0">
                <a:solidFill>
                  <a:schemeClr val="bg1"/>
                </a:solidFill>
              </a:rPr>
              <a:t>TmtsView</a:t>
            </a:r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doClick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doLongClick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requestFocus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TmtsTextView</a:t>
            </a:r>
          </a:p>
          <a:p>
            <a:pPr lvl="2"/>
            <a:r>
              <a:rPr lang="en-US" altLang="zh-CN" dirty="0" err="1" smtClean="0">
                <a:solidFill>
                  <a:schemeClr val="bg1"/>
                </a:solidFill>
              </a:rPr>
              <a:t>setText</a:t>
            </a:r>
            <a:r>
              <a:rPr lang="en-US" altLang="zh-CN" dirty="0" smtClean="0">
                <a:solidFill>
                  <a:schemeClr val="bg1"/>
                </a:solidFill>
              </a:rPr>
              <a:t>(String)</a:t>
            </a:r>
          </a:p>
          <a:p>
            <a:pPr lvl="2"/>
            <a:r>
              <a:rPr lang="en-US" altLang="zh-CN" dirty="0" smtClean="0">
                <a:solidFill>
                  <a:schemeClr val="bg1"/>
                </a:solidFill>
              </a:rPr>
              <a:t>String </a:t>
            </a:r>
            <a:r>
              <a:rPr lang="en-US" altLang="zh-CN" dirty="0" err="1" smtClean="0">
                <a:solidFill>
                  <a:schemeClr val="bg1"/>
                </a:solidFill>
              </a:rPr>
              <a:t>getText</a:t>
            </a:r>
            <a:r>
              <a:rPr lang="en-US" altLang="zh-CN" dirty="0" smtClean="0">
                <a:solidFill>
                  <a:schemeClr val="bg1"/>
                </a:solidFill>
              </a:rPr>
              <a:t>()</a:t>
            </a: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TmtsToast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en-US" altLang="zh-CN" dirty="0" smtClean="0">
                <a:solidFill>
                  <a:schemeClr val="bg1"/>
                </a:solidFill>
              </a:rPr>
              <a:t>String </a:t>
            </a:r>
            <a:r>
              <a:rPr lang="en-US" altLang="zh-CN" dirty="0" err="1" smtClean="0">
                <a:solidFill>
                  <a:schemeClr val="bg1"/>
                </a:solidFill>
              </a:rPr>
              <a:t>getText</a:t>
            </a:r>
            <a:r>
              <a:rPr lang="en-US" altLang="zh-CN" dirty="0" smtClean="0">
                <a:solidFill>
                  <a:schemeClr val="bg1"/>
                </a:solidFill>
              </a:rPr>
              <a:t>()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TmtsAbsListView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 </a:t>
            </a:r>
            <a:r>
              <a:rPr lang="en-US" dirty="0" err="1" smtClean="0">
                <a:solidFill>
                  <a:schemeClr val="bg1"/>
                </a:solidFill>
              </a:rPr>
              <a:t>getChildByIndex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int</a:t>
            </a:r>
            <a:r>
              <a:rPr lang="en-US" dirty="0" smtClean="0">
                <a:solidFill>
                  <a:schemeClr val="bg1"/>
                </a:solidFill>
              </a:rPr>
              <a:t>, Class&lt;T&gt;)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scrollToLine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int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TmtsWebView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en-US" altLang="zh-CN" dirty="0" err="1" smtClean="0">
                <a:solidFill>
                  <a:schemeClr val="bg1"/>
                </a:solidFill>
              </a:rPr>
              <a:t>excuteJs</a:t>
            </a:r>
            <a:r>
              <a:rPr lang="en-US" altLang="zh-CN" dirty="0" smtClean="0">
                <a:solidFill>
                  <a:schemeClr val="bg1"/>
                </a:solidFill>
              </a:rPr>
              <a:t>(String)</a:t>
            </a:r>
          </a:p>
          <a:p>
            <a:pPr lvl="2"/>
            <a:r>
              <a:rPr lang="en-US" altLang="zh-CN" dirty="0" smtClean="0">
                <a:solidFill>
                  <a:schemeClr val="bg1"/>
                </a:solidFill>
              </a:rPr>
              <a:t>String </a:t>
            </a:r>
            <a:r>
              <a:rPr lang="en-US" altLang="zh-CN" dirty="0" err="1" smtClean="0">
                <a:solidFill>
                  <a:schemeClr val="bg1"/>
                </a:solidFill>
              </a:rPr>
              <a:t>excuteJsAndReturn</a:t>
            </a:r>
            <a:r>
              <a:rPr lang="en-US" altLang="zh-CN" dirty="0" smtClean="0">
                <a:solidFill>
                  <a:schemeClr val="bg1"/>
                </a:solidFill>
              </a:rPr>
              <a:t>(String)</a:t>
            </a:r>
          </a:p>
          <a:p>
            <a:pPr lvl="2"/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TMTS</a:t>
            </a:r>
            <a:r>
              <a:rPr lang="zh-CN" altLang="en-US" smtClean="0">
                <a:solidFill>
                  <a:schemeClr val="bg1"/>
                </a:solidFill>
              </a:rPr>
              <a:t>示例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bg1"/>
                </a:solidFill>
              </a:rPr>
              <a:t>原生控件示例</a:t>
            </a:r>
            <a:endParaRPr lang="en-US" altLang="zh-CN" smtClean="0">
              <a:solidFill>
                <a:schemeClr val="bg1"/>
              </a:solidFill>
            </a:endParaRPr>
          </a:p>
          <a:p>
            <a:r>
              <a:rPr lang="en-US" altLang="zh-CN" smtClean="0">
                <a:solidFill>
                  <a:schemeClr val="bg1"/>
                </a:solidFill>
              </a:rPr>
              <a:t>WebView</a:t>
            </a:r>
            <a:r>
              <a:rPr lang="zh-CN" altLang="en-US" smtClean="0">
                <a:solidFill>
                  <a:schemeClr val="bg1"/>
                </a:solidFill>
              </a:rPr>
              <a:t>示例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solidFill>
                  <a:schemeClr val="bg1"/>
                </a:solidFill>
              </a:rPr>
              <a:t>原生控件示例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public void </a:t>
            </a:r>
            <a:r>
              <a:rPr lang="en-US" b="1" dirty="0" err="1" smtClean="0">
                <a:solidFill>
                  <a:schemeClr val="bg1"/>
                </a:solidFill>
              </a:rPr>
              <a:t>testFindMixed</a:t>
            </a:r>
            <a:r>
              <a:rPr lang="en-US" b="1" dirty="0" smtClean="0">
                <a:solidFill>
                  <a:schemeClr val="bg1"/>
                </a:solidFill>
              </a:rPr>
              <a:t>() throws Exception {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 err="1" smtClean="0">
                <a:solidFill>
                  <a:schemeClr val="bg1"/>
                </a:solidFill>
              </a:rPr>
              <a:t>findTmtsTextViewByText</a:t>
            </a:r>
            <a:r>
              <a:rPr lang="en-US" dirty="0" smtClean="0">
                <a:solidFill>
                  <a:schemeClr val="bg1"/>
                </a:solidFill>
              </a:rPr>
              <a:t>("ListView").</a:t>
            </a:r>
            <a:r>
              <a:rPr lang="en-US" dirty="0" err="1" smtClean="0">
                <a:solidFill>
                  <a:schemeClr val="bg1"/>
                </a:solidFill>
              </a:rPr>
              <a:t>doClick</a:t>
            </a:r>
            <a:r>
              <a:rPr lang="en-US" dirty="0" smtClean="0">
                <a:solidFill>
                  <a:schemeClr val="bg1"/>
                </a:solidFill>
              </a:rPr>
              <a:t>();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TmtsAbsListView listView = findTmtsViewById("my_listview",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	TmtsAbsListView.</a:t>
            </a:r>
            <a:r>
              <a:rPr lang="en-US" b="1" dirty="0" smtClean="0">
                <a:solidFill>
                  <a:schemeClr val="bg1"/>
                </a:solidFill>
              </a:rPr>
              <a:t>class);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TmtsViewGroup group = listView.getChildByIndex(20, 	TmtsViewGroup.</a:t>
            </a:r>
            <a:r>
              <a:rPr lang="en-US" b="1" dirty="0" smtClean="0">
                <a:solidFill>
                  <a:schemeClr val="bg1"/>
                </a:solidFill>
              </a:rPr>
              <a:t>class);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TmtsTextView textView = group.getChildByIndex(1, </a:t>
            </a:r>
            <a:r>
              <a:rPr lang="en-US" dirty="0" err="1" smtClean="0">
                <a:solidFill>
                  <a:schemeClr val="bg1"/>
                </a:solidFill>
              </a:rPr>
              <a:t>TmtsTextView.</a:t>
            </a:r>
            <a:r>
              <a:rPr lang="en-US" b="1" dirty="0" err="1" smtClean="0">
                <a:solidFill>
                  <a:schemeClr val="bg1"/>
                </a:solidFill>
              </a:rPr>
              <a:t>class</a:t>
            </a:r>
            <a:r>
              <a:rPr lang="en-US" b="1" dirty="0" smtClean="0">
                <a:solidFill>
                  <a:schemeClr val="bg1"/>
                </a:solidFill>
              </a:rPr>
              <a:t>);</a:t>
            </a:r>
          </a:p>
          <a:p>
            <a:pPr>
              <a:buNone/>
            </a:pPr>
            <a:r>
              <a:rPr lang="en-US" i="1" dirty="0" smtClean="0">
                <a:solidFill>
                  <a:schemeClr val="bg1"/>
                </a:solidFill>
              </a:rPr>
              <a:t>	</a:t>
            </a:r>
            <a:r>
              <a:rPr lang="en-US" i="1" dirty="0" err="1" smtClean="0">
                <a:solidFill>
                  <a:schemeClr val="bg1"/>
                </a:solidFill>
              </a:rPr>
              <a:t>assertEquals</a:t>
            </a:r>
            <a:r>
              <a:rPr lang="en-US" i="1" dirty="0" smtClean="0">
                <a:solidFill>
                  <a:schemeClr val="bg1"/>
                </a:solidFill>
              </a:rPr>
              <a:t>("</a:t>
            </a:r>
            <a:r>
              <a:rPr lang="en-US" i="1" dirty="0" err="1" smtClean="0">
                <a:solidFill>
                  <a:schemeClr val="bg1"/>
                </a:solidFill>
              </a:rPr>
              <a:t>Item20</a:t>
            </a:r>
            <a:r>
              <a:rPr lang="en-US" i="1" dirty="0" smtClean="0">
                <a:solidFill>
                  <a:schemeClr val="bg1"/>
                </a:solidFill>
              </a:rPr>
              <a:t>", </a:t>
            </a:r>
            <a:r>
              <a:rPr lang="en-US" i="1" dirty="0" err="1" smtClean="0">
                <a:solidFill>
                  <a:schemeClr val="bg1"/>
                </a:solidFill>
              </a:rPr>
              <a:t>textView.getText</a:t>
            </a:r>
            <a:r>
              <a:rPr lang="en-US" i="1" dirty="0" smtClean="0">
                <a:solidFill>
                  <a:schemeClr val="bg1"/>
                </a:solidFill>
              </a:rPr>
              <a:t>());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TmtsTextView </a:t>
            </a:r>
            <a:r>
              <a:rPr lang="en-US" dirty="0" err="1" smtClean="0">
                <a:solidFill>
                  <a:schemeClr val="bg1"/>
                </a:solidFill>
              </a:rPr>
              <a:t>textView2</a:t>
            </a:r>
            <a:r>
              <a:rPr lang="en-US" dirty="0" smtClean="0">
                <a:solidFill>
                  <a:schemeClr val="bg1"/>
                </a:solidFill>
              </a:rPr>
              <a:t> = </a:t>
            </a:r>
            <a:r>
              <a:rPr lang="en-US" dirty="0" err="1" smtClean="0">
                <a:solidFill>
                  <a:schemeClr val="bg1"/>
                </a:solidFill>
              </a:rPr>
              <a:t>findTmtsTextViewByText</a:t>
            </a:r>
            <a:r>
              <a:rPr lang="en-US" dirty="0" smtClean="0">
                <a:solidFill>
                  <a:schemeClr val="bg1"/>
                </a:solidFill>
              </a:rPr>
              <a:t>("</a:t>
            </a:r>
            <a:r>
              <a:rPr lang="en-US" dirty="0" err="1" smtClean="0">
                <a:solidFill>
                  <a:schemeClr val="bg1"/>
                </a:solidFill>
              </a:rPr>
              <a:t>Item20</a:t>
            </a:r>
            <a:r>
              <a:rPr lang="en-US" dirty="0" smtClean="0">
                <a:solidFill>
                  <a:schemeClr val="bg1"/>
                </a:solidFill>
              </a:rPr>
              <a:t>");</a:t>
            </a:r>
          </a:p>
          <a:p>
            <a:pPr>
              <a:buNone/>
            </a:pPr>
            <a:r>
              <a:rPr lang="en-US" i="1" dirty="0" smtClean="0">
                <a:solidFill>
                  <a:schemeClr val="bg1"/>
                </a:solidFill>
              </a:rPr>
              <a:t>	</a:t>
            </a:r>
            <a:r>
              <a:rPr lang="en-US" i="1" dirty="0" err="1" smtClean="0">
                <a:solidFill>
                  <a:schemeClr val="bg1"/>
                </a:solidFill>
              </a:rPr>
              <a:t>assertEquals</a:t>
            </a:r>
            <a:r>
              <a:rPr lang="en-US" i="1" dirty="0" smtClean="0">
                <a:solidFill>
                  <a:schemeClr val="bg1"/>
                </a:solidFill>
              </a:rPr>
              <a:t>("</a:t>
            </a:r>
            <a:r>
              <a:rPr lang="en-US" i="1" dirty="0" err="1" smtClean="0">
                <a:solidFill>
                  <a:schemeClr val="bg1"/>
                </a:solidFill>
              </a:rPr>
              <a:t>Item20</a:t>
            </a:r>
            <a:r>
              <a:rPr lang="en-US" i="1" dirty="0" smtClean="0">
                <a:solidFill>
                  <a:schemeClr val="bg1"/>
                </a:solidFill>
              </a:rPr>
              <a:t>", </a:t>
            </a:r>
            <a:r>
              <a:rPr lang="en-US" i="1" dirty="0" err="1" smtClean="0">
                <a:solidFill>
                  <a:schemeClr val="bg1"/>
                </a:solidFill>
              </a:rPr>
              <a:t>textView2.getText</a:t>
            </a:r>
            <a:r>
              <a:rPr lang="en-US" i="1" dirty="0" smtClean="0">
                <a:solidFill>
                  <a:schemeClr val="bg1"/>
                </a:solidFill>
              </a:rPr>
              <a:t>());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 err="1" smtClean="0">
                <a:solidFill>
                  <a:schemeClr val="bg1"/>
                </a:solidFill>
              </a:rPr>
              <a:t>group.doLongClick</a:t>
            </a:r>
            <a:r>
              <a:rPr lang="en-US" dirty="0" smtClean="0">
                <a:solidFill>
                  <a:schemeClr val="bg1"/>
                </a:solidFill>
              </a:rPr>
              <a:t>();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 err="1" smtClean="0">
                <a:solidFill>
                  <a:schemeClr val="bg1"/>
                </a:solidFill>
              </a:rPr>
              <a:t>findTmtsTextViewByText</a:t>
            </a:r>
            <a:r>
              <a:rPr lang="en-US" dirty="0" smtClean="0">
                <a:solidFill>
                  <a:schemeClr val="bg1"/>
                </a:solidFill>
              </a:rPr>
              <a:t>("Item One").</a:t>
            </a:r>
            <a:r>
              <a:rPr lang="en-US" dirty="0" err="1" smtClean="0">
                <a:solidFill>
                  <a:schemeClr val="bg1"/>
                </a:solidFill>
              </a:rPr>
              <a:t>doClick</a:t>
            </a:r>
            <a:r>
              <a:rPr lang="en-US" dirty="0" smtClean="0">
                <a:solidFill>
                  <a:schemeClr val="bg1"/>
                </a:solidFill>
              </a:rPr>
              <a:t>();</a:t>
            </a:r>
          </a:p>
          <a:p>
            <a:pPr>
              <a:buNone/>
            </a:pPr>
            <a:r>
              <a:rPr lang="en-US" i="1" dirty="0" smtClean="0">
                <a:solidFill>
                  <a:schemeClr val="bg1"/>
                </a:solidFill>
              </a:rPr>
              <a:t>	</a:t>
            </a:r>
            <a:r>
              <a:rPr lang="en-US" i="1" dirty="0" err="1" smtClean="0">
                <a:solidFill>
                  <a:schemeClr val="bg1"/>
                </a:solidFill>
              </a:rPr>
              <a:t>assertEquals</a:t>
            </a:r>
            <a:r>
              <a:rPr lang="en-US" i="1" dirty="0" smtClean="0">
                <a:solidFill>
                  <a:schemeClr val="bg1"/>
                </a:solidFill>
              </a:rPr>
              <a:t>("1 pressed!", </a:t>
            </a:r>
            <a:r>
              <a:rPr lang="en-US" i="1" dirty="0" err="1" smtClean="0">
                <a:solidFill>
                  <a:schemeClr val="bg1"/>
                </a:solidFill>
              </a:rPr>
              <a:t>findTmtsToast</a:t>
            </a:r>
            <a:r>
              <a:rPr lang="en-US" i="1" dirty="0" smtClean="0">
                <a:solidFill>
                  <a:schemeClr val="bg1"/>
                </a:solidFill>
              </a:rPr>
              <a:t>().</a:t>
            </a:r>
            <a:r>
              <a:rPr lang="en-US" i="1" dirty="0" err="1" smtClean="0">
                <a:solidFill>
                  <a:schemeClr val="bg1"/>
                </a:solidFill>
              </a:rPr>
              <a:t>getText</a:t>
            </a:r>
            <a:r>
              <a:rPr lang="en-US" i="1" dirty="0" smtClean="0">
                <a:solidFill>
                  <a:schemeClr val="bg1"/>
                </a:solidFill>
              </a:rPr>
              <a:t>());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99592" y="1844824"/>
            <a:ext cx="2736304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19872" y="2132856"/>
            <a:ext cx="2736304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23928" y="2852936"/>
            <a:ext cx="2304256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95936" y="3356992"/>
            <a:ext cx="2160240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7904" y="3933056"/>
            <a:ext cx="2600672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67944" y="3717032"/>
            <a:ext cx="1512168" cy="2160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39952" y="4365104"/>
            <a:ext cx="1512168" cy="2160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75656" y="4581128"/>
            <a:ext cx="1656184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72000" y="4869160"/>
            <a:ext cx="1656184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76056" y="5229200"/>
            <a:ext cx="1512168" cy="2160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516216" y="5877272"/>
          <a:ext cx="1284288" cy="711200"/>
        </p:xfrm>
        <a:graphic>
          <a:graphicData uri="http://schemas.openxmlformats.org/presentationml/2006/ole">
            <p:oleObj spid="_x0000_s2050" name="包装程序外壳对象" showAsIcon="1" r:id="rId3" imgW="1284120" imgH="71064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WebView</a:t>
            </a:r>
            <a:r>
              <a:rPr lang="zh-CN" altLang="en-US" smtClean="0">
                <a:solidFill>
                  <a:schemeClr val="bg1"/>
                </a:solidFill>
              </a:rPr>
              <a:t>示例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public void </a:t>
            </a:r>
            <a:r>
              <a:rPr lang="en-US" b="1" dirty="0" err="1" smtClean="0">
                <a:solidFill>
                  <a:schemeClr val="bg1"/>
                </a:solidFill>
              </a:rPr>
              <a:t>testSearch</a:t>
            </a:r>
            <a:r>
              <a:rPr lang="en-US" b="1" dirty="0" smtClean="0">
                <a:solidFill>
                  <a:schemeClr val="bg1"/>
                </a:solidFill>
              </a:rPr>
              <a:t>() throws Exception {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	</a:t>
            </a:r>
            <a:r>
              <a:rPr lang="en-US" b="1" dirty="0" err="1" smtClean="0">
                <a:solidFill>
                  <a:schemeClr val="bg1"/>
                </a:solidFill>
              </a:rPr>
              <a:t>findTmtsTextViewByText</a:t>
            </a:r>
            <a:r>
              <a:rPr lang="en-US" b="1" dirty="0" smtClean="0">
                <a:solidFill>
                  <a:schemeClr val="bg1"/>
                </a:solidFill>
              </a:rPr>
              <a:t>("WebView").</a:t>
            </a:r>
            <a:r>
              <a:rPr lang="en-US" b="1" dirty="0" err="1" smtClean="0">
                <a:solidFill>
                  <a:schemeClr val="bg1"/>
                </a:solidFill>
              </a:rPr>
              <a:t>doClick</a:t>
            </a:r>
            <a:r>
              <a:rPr lang="en-US" b="1" dirty="0" smtClean="0">
                <a:solidFill>
                  <a:schemeClr val="bg1"/>
                </a:solidFill>
              </a:rPr>
              <a:t>();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	</a:t>
            </a:r>
            <a:r>
              <a:rPr lang="en-US" b="1" dirty="0" err="1" smtClean="0">
                <a:solidFill>
                  <a:schemeClr val="bg1"/>
                </a:solidFill>
              </a:rPr>
              <a:t>TmtsWebView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webview</a:t>
            </a:r>
            <a:r>
              <a:rPr lang="en-US" b="1" dirty="0" smtClean="0">
                <a:solidFill>
                  <a:schemeClr val="bg1"/>
                </a:solidFill>
              </a:rPr>
              <a:t> = 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		</a:t>
            </a:r>
            <a:r>
              <a:rPr lang="en-US" b="1" dirty="0" err="1" smtClean="0">
                <a:solidFill>
                  <a:schemeClr val="bg1"/>
                </a:solidFill>
              </a:rPr>
              <a:t>findTmtsWebViewById</a:t>
            </a:r>
            <a:r>
              <a:rPr lang="en-US" b="1" dirty="0" smtClean="0">
                <a:solidFill>
                  <a:schemeClr val="bg1"/>
                </a:solidFill>
              </a:rPr>
              <a:t>("</a:t>
            </a:r>
            <a:r>
              <a:rPr lang="en-US" b="1" dirty="0" err="1" smtClean="0">
                <a:solidFill>
                  <a:schemeClr val="bg1"/>
                </a:solidFill>
              </a:rPr>
              <a:t>mywebview",TmtsWebView.class</a:t>
            </a:r>
            <a:r>
              <a:rPr lang="en-US" b="1" dirty="0" smtClean="0">
                <a:solidFill>
                  <a:schemeClr val="bg1"/>
                </a:solidFill>
              </a:rPr>
              <a:t>);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	</a:t>
            </a:r>
            <a:r>
              <a:rPr lang="en-US" b="1" dirty="0" err="1" smtClean="0">
                <a:solidFill>
                  <a:schemeClr val="bg1"/>
                </a:solidFill>
              </a:rPr>
              <a:t>webview.excuteJs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	("</a:t>
            </a:r>
            <a:r>
              <a:rPr lang="en-US" b="1" dirty="0" err="1" smtClean="0">
                <a:solidFill>
                  <a:schemeClr val="bg1"/>
                </a:solidFill>
              </a:rPr>
              <a:t>document.getElementsByName</a:t>
            </a:r>
            <a:r>
              <a:rPr lang="en-US" b="1" dirty="0" smtClean="0">
                <a:solidFill>
                  <a:schemeClr val="bg1"/>
                </a:solidFill>
              </a:rPr>
              <a:t>('q')[0].value='</a:t>
            </a:r>
            <a:r>
              <a:rPr lang="en-US" b="1" dirty="0" err="1" smtClean="0">
                <a:solidFill>
                  <a:schemeClr val="bg1"/>
                </a:solidFill>
              </a:rPr>
              <a:t>iphone4s</a:t>
            </a:r>
            <a:r>
              <a:rPr lang="en-US" b="1" dirty="0" smtClean="0">
                <a:solidFill>
                  <a:schemeClr val="bg1"/>
                </a:solidFill>
              </a:rPr>
              <a:t>'");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	</a:t>
            </a:r>
            <a:r>
              <a:rPr lang="en-US" b="1" dirty="0" err="1" smtClean="0">
                <a:solidFill>
                  <a:schemeClr val="bg1"/>
                </a:solidFill>
              </a:rPr>
              <a:t>webview.excuteJs</a:t>
            </a:r>
            <a:endParaRPr lang="en-US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		("</a:t>
            </a:r>
            <a:r>
              <a:rPr lang="en-US" b="1" dirty="0" err="1" smtClean="0">
                <a:solidFill>
                  <a:schemeClr val="bg1"/>
                </a:solidFill>
              </a:rPr>
              <a:t>document.getElementsByClassName</a:t>
            </a:r>
            <a:r>
              <a:rPr lang="en-US" b="1" dirty="0" smtClean="0">
                <a:solidFill>
                  <a:schemeClr val="bg1"/>
                </a:solidFill>
              </a:rPr>
              <a:t>('</a:t>
            </a:r>
            <a:r>
              <a:rPr lang="en-US" b="1" dirty="0" err="1" smtClean="0">
                <a:solidFill>
                  <a:schemeClr val="bg1"/>
                </a:solidFill>
              </a:rPr>
              <a:t>btn-bg</a:t>
            </a:r>
            <a:r>
              <a:rPr lang="en-US" b="1" dirty="0" smtClean="0">
                <a:solidFill>
                  <a:schemeClr val="bg1"/>
                </a:solidFill>
              </a:rPr>
              <a:t>')[0].click()");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	String result = 	</a:t>
            </a:r>
            <a:r>
              <a:rPr lang="en-US" b="1" dirty="0" err="1" smtClean="0">
                <a:solidFill>
                  <a:schemeClr val="bg1"/>
                </a:solidFill>
              </a:rPr>
              <a:t>webview.excuteJsAndReturn</a:t>
            </a:r>
            <a:r>
              <a:rPr lang="en-US" b="1" dirty="0" smtClean="0">
                <a:solidFill>
                  <a:schemeClr val="bg1"/>
                </a:solidFill>
              </a:rPr>
              <a:t>("</a:t>
            </a:r>
            <a:r>
              <a:rPr lang="en-US" b="1" dirty="0" err="1" smtClean="0">
                <a:solidFill>
                  <a:schemeClr val="bg1"/>
                </a:solidFill>
              </a:rPr>
              <a:t>document.body.innerText</a:t>
            </a:r>
            <a:r>
              <a:rPr lang="en-US" b="1" dirty="0" smtClean="0">
                <a:solidFill>
                  <a:schemeClr val="bg1"/>
                </a:solidFill>
              </a:rPr>
              <a:t>");</a:t>
            </a:r>
          </a:p>
          <a:p>
            <a:pPr>
              <a:buNone/>
            </a:pPr>
            <a:r>
              <a:rPr lang="en-US" b="1" i="1" dirty="0" smtClean="0">
                <a:solidFill>
                  <a:schemeClr val="bg1"/>
                </a:solidFill>
              </a:rPr>
              <a:t>	</a:t>
            </a:r>
            <a:r>
              <a:rPr lang="en-US" b="1" i="1" dirty="0" err="1" smtClean="0">
                <a:solidFill>
                  <a:schemeClr val="bg1"/>
                </a:solidFill>
              </a:rPr>
              <a:t>assertTrue</a:t>
            </a:r>
            <a:r>
              <a:rPr lang="en-US" b="1" i="1" dirty="0" smtClean="0">
                <a:solidFill>
                  <a:schemeClr val="bg1"/>
                </a:solidFill>
              </a:rPr>
              <a:t>(result, </a:t>
            </a:r>
            <a:r>
              <a:rPr lang="en-US" b="1" i="1" dirty="0" err="1" smtClean="0">
                <a:solidFill>
                  <a:schemeClr val="bg1"/>
                </a:solidFill>
              </a:rPr>
              <a:t>result.contains</a:t>
            </a:r>
            <a:r>
              <a:rPr lang="en-US" b="1" i="1" dirty="0" smtClean="0">
                <a:solidFill>
                  <a:schemeClr val="bg1"/>
                </a:solidFill>
              </a:rPr>
              <a:t>("5580"));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	</a:t>
            </a:r>
            <a:r>
              <a:rPr lang="en-US" b="1" dirty="0" err="1" smtClean="0">
                <a:solidFill>
                  <a:schemeClr val="bg1"/>
                </a:solidFill>
              </a:rPr>
              <a:t>Thread.</a:t>
            </a:r>
            <a:r>
              <a:rPr lang="en-US" b="1" i="1" dirty="0" err="1" smtClean="0">
                <a:solidFill>
                  <a:schemeClr val="bg1"/>
                </a:solidFill>
              </a:rPr>
              <a:t>sleep</a:t>
            </a:r>
            <a:r>
              <a:rPr lang="en-US" b="1" i="1" dirty="0" smtClean="0">
                <a:solidFill>
                  <a:schemeClr val="bg1"/>
                </a:solidFill>
              </a:rPr>
              <a:t>(5000);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99592" y="1916832"/>
            <a:ext cx="2736304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03648" y="2564904"/>
            <a:ext cx="2736304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76056" y="1916832"/>
            <a:ext cx="1368152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63688" y="2996952"/>
            <a:ext cx="1368152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35696" y="3573016"/>
            <a:ext cx="1368152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11760" y="4509120"/>
            <a:ext cx="252028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43808" y="4869160"/>
            <a:ext cx="3168352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084168" y="5877272"/>
          <a:ext cx="1779587" cy="711200"/>
        </p:xfrm>
        <a:graphic>
          <a:graphicData uri="http://schemas.openxmlformats.org/presentationml/2006/ole">
            <p:oleObj spid="_x0000_s1026" name="包装程序外壳对象" showAsIcon="1" r:id="rId3" imgW="1779840" imgH="71064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xit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1" animBg="1"/>
      <p:bldP spid="6" grpId="2" animBg="1"/>
      <p:bldP spid="7" grpId="1" animBg="1"/>
      <p:bldP spid="7" grpId="2" animBg="1"/>
      <p:bldP spid="8" grpId="1" animBg="1"/>
      <p:bldP spid="8" grpId="2" animBg="1"/>
      <p:bldP spid="9" grpId="0" animBg="1"/>
      <p:bldP spid="9" grpId="1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bg1"/>
                </a:solidFill>
              </a:rPr>
              <a:t>实践</a:t>
            </a:r>
            <a:r>
              <a:rPr lang="en-US" altLang="zh-CN" smtClean="0">
                <a:solidFill>
                  <a:schemeClr val="bg1"/>
                </a:solidFill>
              </a:rPr>
              <a:t>-</a:t>
            </a:r>
            <a:r>
              <a:rPr lang="zh-CN" altLang="en-US" smtClean="0">
                <a:solidFill>
                  <a:schemeClr val="bg1"/>
                </a:solidFill>
              </a:rPr>
              <a:t>持续集成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bg1"/>
                </a:solidFill>
              </a:rPr>
              <a:t>Daily Build</a:t>
            </a:r>
          </a:p>
          <a:p>
            <a:r>
              <a:rPr lang="en-US" altLang="zh-CN" smtClean="0">
                <a:solidFill>
                  <a:schemeClr val="bg1"/>
                </a:solidFill>
              </a:rPr>
              <a:t>Daily Run</a:t>
            </a:r>
          </a:p>
          <a:p>
            <a:r>
              <a:rPr lang="en-US" altLang="zh-CN" smtClean="0">
                <a:solidFill>
                  <a:schemeClr val="bg1"/>
                </a:solidFill>
              </a:rPr>
              <a:t>Test Report</a:t>
            </a:r>
          </a:p>
        </p:txBody>
      </p:sp>
      <p:pic>
        <p:nvPicPr>
          <p:cNvPr id="1026" name="Picture 2" descr="C:\Users\taichan\Desktop\素材\l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285416"/>
          </a:xfrm>
          <a:prstGeom prst="rect">
            <a:avLst/>
          </a:prstGeom>
          <a:noFill/>
        </p:spPr>
      </p:pic>
      <p:sp>
        <p:nvSpPr>
          <p:cNvPr id="9" name="Oval 8"/>
          <p:cNvSpPr/>
          <p:nvPr/>
        </p:nvSpPr>
        <p:spPr>
          <a:xfrm>
            <a:off x="1547664" y="4149080"/>
            <a:ext cx="4392488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taichan\Desktop\素材\网络访问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09632"/>
            <a:ext cx="9144000" cy="3748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637</Words>
  <Application>Microsoft Office PowerPoint</Application>
  <PresentationFormat>On-screen Show (4:3)</PresentationFormat>
  <Paragraphs>189</Paragraphs>
  <Slides>14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自定义设计方案</vt:lpstr>
      <vt:lpstr>Office 主题</vt:lpstr>
      <vt:lpstr>程序包</vt:lpstr>
      <vt:lpstr>淘宝Android自动化测试</vt:lpstr>
      <vt:lpstr>Android自动化测试</vt:lpstr>
      <vt:lpstr>TMTS架构</vt:lpstr>
      <vt:lpstr>TmtsFramework</vt:lpstr>
      <vt:lpstr>TmtsFramework</vt:lpstr>
      <vt:lpstr>TMTS示例</vt:lpstr>
      <vt:lpstr>原生控件示例</vt:lpstr>
      <vt:lpstr>WebView示例</vt:lpstr>
      <vt:lpstr>实践-持续集成</vt:lpstr>
      <vt:lpstr>实践-发布流程管理</vt:lpstr>
      <vt:lpstr>TMTS的特性</vt:lpstr>
      <vt:lpstr>Slide 12</vt:lpstr>
      <vt:lpstr>Backup Slides</vt:lpstr>
      <vt:lpstr>原始设计需求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ACT设计论坛</dc:title>
  <dc:creator>微软用户</dc:creator>
  <cp:lastModifiedBy>taichan</cp:lastModifiedBy>
  <cp:revision>184</cp:revision>
  <dcterms:created xsi:type="dcterms:W3CDTF">2011-07-06T04:57:00Z</dcterms:created>
  <dcterms:modified xsi:type="dcterms:W3CDTF">2011-10-23T05:07:06Z</dcterms:modified>
</cp:coreProperties>
</file>